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57" r:id="rId4"/>
    <p:sldId id="258" r:id="rId5"/>
    <p:sldId id="259" r:id="rId6"/>
    <p:sldId id="260" r:id="rId7"/>
    <p:sldId id="271" r:id="rId8"/>
    <p:sldId id="272" r:id="rId9"/>
    <p:sldId id="273" r:id="rId10"/>
    <p:sldId id="261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42DD5-D59D-F415-6A8D-571C6DFF0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8EBC0-219A-9D21-7A8A-AC3E333A8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D31121-550A-71B6-BEB2-7D08205A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BB4D8-A118-9D64-4B64-317F3C77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C7FB74-5A64-E1B8-21A4-A60562DB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3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77BDF-1E4F-30C5-3F53-AC1737FE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BEE858-220E-6FF0-D5CC-0CACF988A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0B5E9D-17DA-9B9B-2F89-AD8A8A40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E87D3F-952B-89C9-0457-8F4CADA7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F05523-FEFE-AC11-34E3-2C5BADEA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ADF764-AD40-1528-B81C-A68B138BD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58CDC8-6B6D-71C4-782A-0B746C420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39BD6-D19B-3EC5-EBBF-8AB15C28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4F0C67-6ED8-1441-8CD1-F0516D3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6C38D-4A57-244C-3765-EABD29E9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35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61303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7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1055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5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00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89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428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455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613E8-9264-3E38-1ECC-BF9B18DD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9BA0A3-BCF8-3500-D779-9D7E5185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DE9EC9-6D04-8738-CD12-10F2FB65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711982-4C72-C5D3-F821-F4B78626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FC7F8-01E1-F35B-32D0-F445AE9F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54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2360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9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20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6619E-E9F1-A4B6-E832-0011FD32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B888A6-6C58-33CC-3B02-10058ACC9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E26FB-856D-BB62-94A7-E5735145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D9390B-9B3B-5ECE-5ADB-7BCCBFC3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4024C-A166-1806-1EC2-CAFA117A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8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794BE-7521-6656-9649-CA24D0C0E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A57F0-337E-F0E9-93AB-3966907D8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66F709-7C7E-8C7B-C6CA-2C6699B73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C9CDCF-EF67-01C2-BF53-6AB406A6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060B9-DEDD-FC3F-81ED-50AEBE25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6000A0-90CE-F02C-B191-79914E3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6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41239-C77C-F5FA-C582-86DC9C3F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E82D26-0BD7-039D-E62C-E9F071026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7A1386-C890-412D-9507-1B22381B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ABF284-50AF-000C-F9D8-580324550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FC0B0D-4788-E63F-5DF8-CE455CA02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20785E-FFAA-DF51-6ADF-4D6F2F40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230B65-2E1F-DC82-6021-A6485D02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A9BE4F-E1B7-918F-9388-05DDB5D1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7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DFEE7-4559-A36C-8E10-23B9AFEC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CD1E1F-6DE1-33E2-55D5-E56DECA9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2CEC05-8032-4A5B-2107-57719E21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1E5EBC-43A9-52FB-B431-E852F931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91ED3E-ABA0-065D-0DA9-A4C09259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1D045D-0FBE-3328-E64D-FD0E6921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99F074-DEA5-09A0-43E5-4C669F7E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3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C9ECD-D164-47FA-8CB3-1A94046B2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21A72-C75C-C740-36C8-C1F31CD5B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185470-E58F-4435-523C-66B6627EE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AC84EF-50A7-F3B6-061D-42423C536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A570AB-1501-5169-1F1D-E2756AA5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20DAAC-4367-3A83-8AA6-1A163963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6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A62D9-C386-69D5-2A73-19D332FB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D15890-E24B-250B-A4EF-0A11D8E70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211EE4-E643-33B9-6EA6-1C77176E2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29FCDC-0408-FD71-7C90-AA6BE3C8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9ECB13-E022-550D-44CC-9A8F929B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308792-BAB1-4148-57F3-C613338C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5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78AD9-A68C-7DE7-7148-4784D035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49F2C4-0D63-057F-3DAD-66F953618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DA30E-86E7-112C-6C86-46C476ECF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ED41AD-52C9-10E7-ABC0-B6E6985BD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0EABF9-196F-15E5-B32E-5975473D2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6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AFED764-B219-4637-97C8-9276D4EE231B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883B08-65A8-4D32-8A65-6A58E02152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539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8CD02-441F-5E24-CA35-7CBDBC6E1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Segoe Print" panose="02000600000000000000" pitchFamily="2" charset="0"/>
              </a:rPr>
              <a:t>Стили речи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2A914C-9496-5B4B-2F0C-8E5B9F93C8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100" dirty="0"/>
              <a:t>Учитель русского языка и литературы </a:t>
            </a:r>
          </a:p>
          <a:p>
            <a:pPr algn="r"/>
            <a:r>
              <a:rPr lang="ru-RU" sz="1100" dirty="0"/>
              <a:t>МАОУ </a:t>
            </a:r>
            <a:r>
              <a:rPr lang="ru-RU" sz="1100"/>
              <a:t>СОШ №2 </a:t>
            </a:r>
            <a:r>
              <a:rPr lang="ru-RU" sz="1100" dirty="0"/>
              <a:t>г. Ишима </a:t>
            </a:r>
          </a:p>
          <a:p>
            <a:pPr algn="r"/>
            <a:r>
              <a:rPr lang="ru-RU" sz="1100" dirty="0" err="1"/>
              <a:t>Скареднова</a:t>
            </a:r>
            <a:r>
              <a:rPr lang="ru-RU" sz="1100" dirty="0"/>
              <a:t> Е.С.</a:t>
            </a:r>
          </a:p>
        </p:txBody>
      </p:sp>
    </p:spTree>
    <p:extLst>
      <p:ext uri="{BB962C8B-B14F-4D97-AF65-F5344CB8AC3E}">
        <p14:creationId xmlns:p14="http://schemas.microsoft.com/office/powerpoint/2010/main" val="273404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E175B-48ED-19B9-6749-739020CB93E1}"/>
              </a:ext>
            </a:extLst>
          </p:cNvPr>
          <p:cNvSpPr txBox="1"/>
          <p:nvPr/>
        </p:nvSpPr>
        <p:spPr>
          <a:xfrm>
            <a:off x="883298" y="2012963"/>
            <a:ext cx="438150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в общественно-публицистической и литературно-критической литературе, средствах массовой информации, на собраниях и митингах, публичных выступлениях, репортажах, интервью, очерках, статьях.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B615-5852-269D-9230-FF1F0EFC30E9}"/>
              </a:ext>
            </a:extLst>
          </p:cNvPr>
          <p:cNvSpPr txBox="1"/>
          <p:nvPr/>
        </p:nvSpPr>
        <p:spPr>
          <a:xfrm>
            <a:off x="111968" y="1094703"/>
            <a:ext cx="60975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Публицистический стиль </a:t>
            </a:r>
            <a:endParaRPr lang="ru-RU" sz="2600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DC135-8A18-C975-91C4-9F30E5AB6F01}"/>
              </a:ext>
            </a:extLst>
          </p:cNvPr>
          <p:cNvSpPr txBox="1"/>
          <p:nvPr/>
        </p:nvSpPr>
        <p:spPr>
          <a:xfrm>
            <a:off x="6096000" y="870768"/>
            <a:ext cx="521270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воздействие на массовое сознание посредством общественно значимой информации. </a:t>
            </a:r>
          </a:p>
          <a:p>
            <a:pPr algn="just"/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логичность,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образность,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эмоциональность,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оценочность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призывность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07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8AEA2-EBC1-E7A6-0D3B-3D6D2A03886D}"/>
              </a:ext>
            </a:extLst>
          </p:cNvPr>
          <p:cNvSpPr txBox="1"/>
          <p:nvPr/>
        </p:nvSpPr>
        <p:spPr>
          <a:xfrm>
            <a:off x="1023644" y="1330331"/>
            <a:ext cx="10144710" cy="452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лексики: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широкое употребление общественно-политической, экономической, общекультурной лексики; торжественной лексики, часто в сочетании с разговорной; использование образных средств: эпитетов, сравнений, метафор, фразеологизмов и «крылатых выражений»; акцентирование авторского «я»; частая языковая игра, каламбуры, пародирование.</a:t>
            </a:r>
          </a:p>
          <a:p>
            <a:pPr algn="just">
              <a:lnSpc>
                <a:spcPct val="120000"/>
              </a:lnSpc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морфологии и синтаксиса: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обращений; личных местоимений 1 и 2 лица и соответствующих форм глагола; частые лексические и синтаксические повторы;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неиспользование причастных и деепричастных оборотов, их замена придаточными предложениями; употребление побудительных и восклицательных предложений, риторических вопросов.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6290F-B3FB-3675-0A15-0861A81BABA9}"/>
              </a:ext>
            </a:extLst>
          </p:cNvPr>
          <p:cNvSpPr txBox="1"/>
          <p:nvPr/>
        </p:nvSpPr>
        <p:spPr>
          <a:xfrm>
            <a:off x="2216020" y="413569"/>
            <a:ext cx="775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Языковые средства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15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E175B-48ED-19B9-6749-739020CB93E1}"/>
              </a:ext>
            </a:extLst>
          </p:cNvPr>
          <p:cNvSpPr txBox="1"/>
          <p:nvPr/>
        </p:nvSpPr>
        <p:spPr>
          <a:xfrm>
            <a:off x="969994" y="1701332"/>
            <a:ext cx="43815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в произведениях художественной литературы, относится к книжной речи.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B615-5852-269D-9230-FF1F0EFC30E9}"/>
              </a:ext>
            </a:extLst>
          </p:cNvPr>
          <p:cNvSpPr txBox="1"/>
          <p:nvPr/>
        </p:nvSpPr>
        <p:spPr>
          <a:xfrm>
            <a:off x="111968" y="1094703"/>
            <a:ext cx="60975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Художественный стиль </a:t>
            </a:r>
            <a:endParaRPr lang="ru-RU" sz="2600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DC135-8A18-C975-91C4-9F30E5AB6F01}"/>
              </a:ext>
            </a:extLst>
          </p:cNvPr>
          <p:cNvSpPr txBox="1"/>
          <p:nvPr/>
        </p:nvSpPr>
        <p:spPr>
          <a:xfrm>
            <a:off x="6096000" y="870768"/>
            <a:ext cx="52127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нарисовать словами картину, выразить отношение к изображаемому, воздействовать на чувства и воображение читателя. </a:t>
            </a:r>
          </a:p>
          <a:p>
            <a:pPr algn="just"/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2CAE5-F0E2-EF3A-6C86-36E77F4E709D}"/>
              </a:ext>
            </a:extLst>
          </p:cNvPr>
          <p:cNvSpPr txBox="1"/>
          <p:nvPr/>
        </p:nvSpPr>
        <p:spPr>
          <a:xfrm>
            <a:off x="5494954" y="3269018"/>
            <a:ext cx="60975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 поздняя. Небо открытое,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леса сквозят тишиной.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Прилегла на берег размытый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русалки больной.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 Блок)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4EC836-A39B-D5B2-BEFB-EEA11800EABF}"/>
              </a:ext>
            </a:extLst>
          </p:cNvPr>
          <p:cNvSpPr txBox="1"/>
          <p:nvPr/>
        </p:nvSpPr>
        <p:spPr>
          <a:xfrm>
            <a:off x="969994" y="2902093"/>
            <a:ext cx="41618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Выразительные средства: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единство коммуникативной и эстетической функции, высокая образность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тропы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фигуры речи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ритм, рифма преимущественно в поэтическом произведении.</a:t>
            </a:r>
          </a:p>
        </p:txBody>
      </p:sp>
    </p:spTree>
    <p:extLst>
      <p:ext uri="{BB962C8B-B14F-4D97-AF65-F5344CB8AC3E}">
        <p14:creationId xmlns:p14="http://schemas.microsoft.com/office/powerpoint/2010/main" val="384523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E175B-48ED-19B9-6749-739020CB93E1}"/>
              </a:ext>
            </a:extLst>
          </p:cNvPr>
          <p:cNvSpPr txBox="1"/>
          <p:nvPr/>
        </p:nvSpPr>
        <p:spPr>
          <a:xfrm>
            <a:off x="969994" y="1701332"/>
            <a:ext cx="43815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Противопоставлен книжным и используется в непринужденных беседах, чаще в неофициальной обстановке.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B615-5852-269D-9230-FF1F0EFC30E9}"/>
              </a:ext>
            </a:extLst>
          </p:cNvPr>
          <p:cNvSpPr txBox="1"/>
          <p:nvPr/>
        </p:nvSpPr>
        <p:spPr>
          <a:xfrm>
            <a:off x="111968" y="1094703"/>
            <a:ext cx="60975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Разговорный стиль </a:t>
            </a:r>
            <a:endParaRPr lang="ru-RU" sz="2600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DC135-8A18-C975-91C4-9F30E5AB6F01}"/>
              </a:ext>
            </a:extLst>
          </p:cNvPr>
          <p:cNvSpPr txBox="1"/>
          <p:nvPr/>
        </p:nvSpPr>
        <p:spPr>
          <a:xfrm>
            <a:off x="969994" y="2769625"/>
            <a:ext cx="322878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</a:t>
            </a:r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общение, обмена впечатлениями.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2CAE5-F0E2-EF3A-6C86-36E77F4E709D}"/>
              </a:ext>
            </a:extLst>
          </p:cNvPr>
          <p:cNvSpPr txBox="1"/>
          <p:nvPr/>
        </p:nvSpPr>
        <p:spPr>
          <a:xfrm>
            <a:off x="5942823" y="1424220"/>
            <a:ext cx="5141945" cy="4009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Отворите же, черт возьми! Долго ли еще мне придется коченеть на этом сквозном ветру? Если б вы знали, что в вашем коридоре двадцать градусов мороза, вы не заставили бы меня ждать так долго! Или, быть может, у вас нет сердца?</a:t>
            </a:r>
          </a:p>
          <a:p>
            <a:pPr algn="ctr">
              <a:lnSpc>
                <a:spcPct val="130000"/>
              </a:lnSpc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 П. Чехов «Месть»)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4EC836-A39B-D5B2-BEFB-EEA11800EABF}"/>
              </a:ext>
            </a:extLst>
          </p:cNvPr>
          <p:cNvSpPr txBox="1"/>
          <p:nvPr/>
        </p:nvSpPr>
        <p:spPr>
          <a:xfrm>
            <a:off x="969994" y="3959484"/>
            <a:ext cx="43815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Отличительные признаки: 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неофициальность, непринужденность, неподготовленность, эмоциональность, использование мимики и жеста.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2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FB42CC-E319-6CF8-80AA-D8FAE94804CF}"/>
              </a:ext>
            </a:extLst>
          </p:cNvPr>
          <p:cNvSpPr txBox="1"/>
          <p:nvPr/>
        </p:nvSpPr>
        <p:spPr>
          <a:xfrm>
            <a:off x="1505337" y="1586205"/>
            <a:ext cx="882675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раздел языкознания, изучающий закономерности использования средств языка в процессе коммуникации.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</a:t>
            </a:r>
            <a:r>
              <a:rPr lang="ru-RU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языковых элементов внутри литературного языка, разграниченные условиями и задачами общения.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FF8636-EA4A-7E16-EF54-A935B8DB2E4D}"/>
              </a:ext>
            </a:extLst>
          </p:cNvPr>
          <p:cNvSpPr txBox="1"/>
          <p:nvPr/>
        </p:nvSpPr>
        <p:spPr>
          <a:xfrm>
            <a:off x="2927481" y="893020"/>
            <a:ext cx="6097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 речи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B7705C-A74D-C749-521B-9F8C24205590}"/>
              </a:ext>
            </a:extLst>
          </p:cNvPr>
          <p:cNvSpPr txBox="1"/>
          <p:nvPr/>
        </p:nvSpPr>
        <p:spPr>
          <a:xfrm>
            <a:off x="1686509" y="2024053"/>
            <a:ext cx="6097554" cy="1074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25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9EFFE2-B4B0-872E-D9B2-B99847FEB87C}"/>
              </a:ext>
            </a:extLst>
          </p:cNvPr>
          <p:cNvSpPr txBox="1"/>
          <p:nvPr/>
        </p:nvSpPr>
        <p:spPr>
          <a:xfrm>
            <a:off x="1686509" y="2864640"/>
            <a:ext cx="6097554" cy="510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Официально-деловой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A97EC-E2C5-5B84-4DA5-BEDEDD1916E1}"/>
              </a:ext>
            </a:extLst>
          </p:cNvPr>
          <p:cNvSpPr txBox="1"/>
          <p:nvPr/>
        </p:nvSpPr>
        <p:spPr>
          <a:xfrm>
            <a:off x="1686509" y="3684255"/>
            <a:ext cx="6097554" cy="510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Публицистический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313F81-8A8E-AC73-48A1-D8C9474BEEB1}"/>
              </a:ext>
            </a:extLst>
          </p:cNvPr>
          <p:cNvSpPr txBox="1"/>
          <p:nvPr/>
        </p:nvSpPr>
        <p:spPr>
          <a:xfrm>
            <a:off x="2143708" y="4481457"/>
            <a:ext cx="6097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Художественный</a:t>
            </a:r>
            <a:endParaRPr lang="ru-RU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8B05D2-D673-EFB9-AD63-7D41994E6E2D}"/>
              </a:ext>
            </a:extLst>
          </p:cNvPr>
          <p:cNvSpPr txBox="1"/>
          <p:nvPr/>
        </p:nvSpPr>
        <p:spPr>
          <a:xfrm>
            <a:off x="1686509" y="5293026"/>
            <a:ext cx="6097554" cy="510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25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азговорный стил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2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E175B-48ED-19B9-6749-739020CB93E1}"/>
              </a:ext>
            </a:extLst>
          </p:cNvPr>
          <p:cNvSpPr txBox="1"/>
          <p:nvPr/>
        </p:nvSpPr>
        <p:spPr>
          <a:xfrm>
            <a:off x="6096000" y="2057655"/>
            <a:ext cx="5063412" cy="3223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книжных стилей, используется в научных трудах, учебниках</a:t>
            </a:r>
            <a:r>
              <a:rPr lang="en-US" sz="18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учебных пособиях, устных выступлениях на научные темы. </a:t>
            </a:r>
          </a:p>
          <a:p>
            <a:pPr indent="450215"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сообщить научную информацию, объяснить ее, представив систему научной аргументации. </a:t>
            </a:r>
          </a:p>
          <a:p>
            <a:pPr indent="450215"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в официальной обстановке, </a:t>
            </a:r>
            <a:r>
              <a:rPr lang="ru-RU" sz="18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арактеризуется логичностью, объективностью, смысловой точностью.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B615-5852-269D-9230-FF1F0EFC30E9}"/>
              </a:ext>
            </a:extLst>
          </p:cNvPr>
          <p:cNvSpPr txBox="1"/>
          <p:nvPr/>
        </p:nvSpPr>
        <p:spPr>
          <a:xfrm>
            <a:off x="5578929" y="1057381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стиль</a:t>
            </a:r>
            <a:r>
              <a:rPr lang="ru-RU" sz="28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DC135-8A18-C975-91C4-9F30E5AB6F01}"/>
              </a:ext>
            </a:extLst>
          </p:cNvPr>
          <p:cNvSpPr txBox="1"/>
          <p:nvPr/>
        </p:nvSpPr>
        <p:spPr>
          <a:xfrm>
            <a:off x="1032588" y="1057381"/>
            <a:ext cx="4024604" cy="4224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азновидности</a:t>
            </a:r>
          </a:p>
          <a:p>
            <a:pPr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Собственно научный стиль 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(книги, энциклопедии, научные доклады);</a:t>
            </a:r>
          </a:p>
          <a:p>
            <a:pPr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научно-популярный стиль 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(научно-популярная литература, статья в неспециальных журналах, газетах, выступлениям на радио и телевидении, публичных лекциях перед массовой аудиторией);</a:t>
            </a:r>
          </a:p>
          <a:p>
            <a:pPr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научно-учебный стиль 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(учебные пособия, справочники для учащихся).</a:t>
            </a:r>
          </a:p>
        </p:txBody>
      </p:sp>
    </p:spTree>
    <p:extLst>
      <p:ext uri="{BB962C8B-B14F-4D97-AF65-F5344CB8AC3E}">
        <p14:creationId xmlns:p14="http://schemas.microsoft.com/office/powerpoint/2010/main" val="1066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8AEA2-EBC1-E7A6-0D3B-3D6D2A03886D}"/>
              </a:ext>
            </a:extLst>
          </p:cNvPr>
          <p:cNvSpPr txBox="1"/>
          <p:nvPr/>
        </p:nvSpPr>
        <p:spPr>
          <a:xfrm>
            <a:off x="1023644" y="1572927"/>
            <a:ext cx="10144710" cy="4559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лексики: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насыщенность терминами;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слов с абстрактным значением: </a:t>
            </a:r>
            <a:r>
              <a:rPr lang="ru-RU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закон, число, предел, свойство;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отглагольных существительных: </a:t>
            </a:r>
            <a:r>
              <a:rPr lang="ru-RU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переработка, приземление, использование;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в прямых значениях; лексических средств, указывающих на связь и последовательность мыслей: </a:t>
            </a:r>
            <a:r>
              <a:rPr lang="ru-RU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сначала, прежде всего, во-первых, следовательно, наоборот, потому что, поэтому.</a:t>
            </a:r>
          </a:p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морфологии: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редкое использование личных местоимений; специальные приемы авторизации: авторское «мы», неопределенно-личные и безличные конструкции; использование причастий и деепричастий и оборотов с ними.</a:t>
            </a:r>
          </a:p>
          <a:p>
            <a:pPr algn="just">
              <a:lnSpc>
                <a:spcPct val="120000"/>
              </a:lnSpc>
            </a:pPr>
            <a:endParaRPr lang="ru-RU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6290F-B3FB-3675-0A15-0861A81BABA9}"/>
              </a:ext>
            </a:extLst>
          </p:cNvPr>
          <p:cNvSpPr txBox="1"/>
          <p:nvPr/>
        </p:nvSpPr>
        <p:spPr>
          <a:xfrm>
            <a:off x="2216020" y="413569"/>
            <a:ext cx="775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Языковые средства научного стиля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8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8AEA2-EBC1-E7A6-0D3B-3D6D2A03886D}"/>
              </a:ext>
            </a:extLst>
          </p:cNvPr>
          <p:cNvSpPr txBox="1"/>
          <p:nvPr/>
        </p:nvSpPr>
        <p:spPr>
          <a:xfrm>
            <a:off x="1172935" y="1022422"/>
            <a:ext cx="10144710" cy="44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 3 (факультативная окраска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презумпций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составляющая с </a:t>
            </a:r>
            <a:r>
              <a:rPr lang="ru-RU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потенциальной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презумпцией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синтаксическим актантом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миропорождающего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предиката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имеется две возможности: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 является презумпцией в </a:t>
            </a:r>
            <a:r>
              <a:rPr lang="ru-RU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соответствующем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мире и может быть переведена в презумпцию реального мира (или, по крайней мере, в суждение, </a:t>
            </a:r>
            <a:r>
              <a:rPr lang="ru-RU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истинное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реальном мире) при соответствующем изменении содержания –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модальной «окраске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(термин «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окраска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 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Schiebe</a:t>
            </a:r>
            <a:r>
              <a:rPr lang="ru-RU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1979);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 остается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презумцией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реальном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мире. Различие пониманий а) и б) не имеет </a:t>
            </a:r>
            <a:r>
              <a:rPr lang="ru-RU" sz="24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регулярного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семантического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выражения [Падучева Е. В. Высказывание и его соотнесенность с действительностью. М., 2001. с. 77]</a:t>
            </a:r>
          </a:p>
        </p:txBody>
      </p:sp>
    </p:spTree>
    <p:extLst>
      <p:ext uri="{BB962C8B-B14F-4D97-AF65-F5344CB8AC3E}">
        <p14:creationId xmlns:p14="http://schemas.microsoft.com/office/powerpoint/2010/main" val="52453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E175B-48ED-19B9-6749-739020CB93E1}"/>
              </a:ext>
            </a:extLst>
          </p:cNvPr>
          <p:cNvSpPr txBox="1"/>
          <p:nvPr/>
        </p:nvSpPr>
        <p:spPr>
          <a:xfrm>
            <a:off x="815650" y="1817020"/>
            <a:ext cx="4465477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спользуется в сфере деловых отношений (законах, документах, актах, договорах, постановлениях, уставах, служебной переписке).</a:t>
            </a:r>
          </a:p>
          <a:p>
            <a:pPr indent="450215" algn="just"/>
            <a:endParaRPr lang="ru-RU" sz="18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сообщить информацию, дать инструкцию. </a:t>
            </a:r>
          </a:p>
          <a:p>
            <a:pPr indent="450215"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Характеризуется точностью, однозначностью, неличным характером, </a:t>
            </a:r>
            <a:r>
              <a:rPr lang="ru-RU" sz="18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стандартизированностью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построения текста, </a:t>
            </a:r>
            <a:r>
              <a:rPr lang="ru-RU" sz="18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долженствующе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-предписывающим характером текста.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9B615-5852-269D-9230-FF1F0EFC30E9}"/>
              </a:ext>
            </a:extLst>
          </p:cNvPr>
          <p:cNvSpPr txBox="1"/>
          <p:nvPr/>
        </p:nvSpPr>
        <p:spPr>
          <a:xfrm>
            <a:off x="74645" y="870768"/>
            <a:ext cx="60975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Официально-деловой стиль </a:t>
            </a:r>
            <a:endParaRPr lang="ru-RU" sz="2600" dirty="0">
              <a:solidFill>
                <a:srgbClr val="FF00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DC135-8A18-C975-91C4-9F30E5AB6F01}"/>
              </a:ext>
            </a:extLst>
          </p:cNvPr>
          <p:cNvSpPr txBox="1"/>
          <p:nvPr/>
        </p:nvSpPr>
        <p:spPr>
          <a:xfrm>
            <a:off x="6096000" y="964074"/>
            <a:ext cx="5212702" cy="4224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Виды:</a:t>
            </a:r>
            <a:endParaRPr lang="ru-RU" sz="2400" b="1" dirty="0">
              <a:solidFill>
                <a:srgbClr val="FF0066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дипломатический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дипломатические документы (декларации, меморандумы, ноты, договора, соглашения);</a:t>
            </a:r>
          </a:p>
          <a:p>
            <a:pPr marL="457200" indent="-457200" algn="just">
              <a:buAutoNum type="arabicParenR"/>
            </a:pPr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юридический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юридические документы (законы, постановления Правительства, указы Президента);</a:t>
            </a:r>
          </a:p>
          <a:p>
            <a:pPr algn="just"/>
            <a:endParaRPr lang="ru-RU" sz="18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5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собственно официально-деловой или канцелярский</a:t>
            </a:r>
            <a:r>
              <a:rPr lang="ru-RU" sz="18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деловая документация (приказы, служебные записки, отчеты, планы, заявления, протоколы, служебная переписка).</a:t>
            </a:r>
          </a:p>
        </p:txBody>
      </p:sp>
    </p:spTree>
    <p:extLst>
      <p:ext uri="{BB962C8B-B14F-4D97-AF65-F5344CB8AC3E}">
        <p14:creationId xmlns:p14="http://schemas.microsoft.com/office/powerpoint/2010/main" val="121961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8AEA2-EBC1-E7A6-0D3B-3D6D2A03886D}"/>
              </a:ext>
            </a:extLst>
          </p:cNvPr>
          <p:cNvSpPr txBox="1"/>
          <p:nvPr/>
        </p:nvSpPr>
        <p:spPr>
          <a:xfrm>
            <a:off x="1023644" y="1330331"/>
            <a:ext cx="10144710" cy="5338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лексики: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употребление полных наименований, точных дат; книжная лексика; отсутствие экспрессивной лексики; употребление отглагольных существительных; наличие стандартизированных оборотов (по истечении срока, в установленном порядке, вступать в законную силу); частые лексические повторы.</a:t>
            </a:r>
          </a:p>
          <a:p>
            <a:pPr algn="just">
              <a:lnSpc>
                <a:spcPct val="120000"/>
              </a:lnSpc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синтаксическом уровне: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осложнение простого предложения обособленными оборотами, однородными членами; членение текста на смысловые блоки.</a:t>
            </a:r>
          </a:p>
          <a:p>
            <a:pPr algn="just">
              <a:lnSpc>
                <a:spcPct val="120000"/>
              </a:lnSpc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уровне морфологии: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личных местоимений, вместо которых используются собственные наименования или специальные обозначения (Заказчик, Исполнитель), глаголов в форме 1 и 2 лица.</a:t>
            </a:r>
          </a:p>
          <a:p>
            <a:pPr algn="just">
              <a:lnSpc>
                <a:spcPct val="120000"/>
              </a:lnSpc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6290F-B3FB-3675-0A15-0861A81BABA9}"/>
              </a:ext>
            </a:extLst>
          </p:cNvPr>
          <p:cNvSpPr txBox="1"/>
          <p:nvPr/>
        </p:nvSpPr>
        <p:spPr>
          <a:xfrm>
            <a:off x="2216020" y="413569"/>
            <a:ext cx="7759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Языковые средства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4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161ED0-0AE0-AF8A-19A8-07F309B015D5}"/>
              </a:ext>
            </a:extLst>
          </p:cNvPr>
          <p:cNvSpPr txBox="1"/>
          <p:nvPr/>
        </p:nvSpPr>
        <p:spPr>
          <a:xfrm>
            <a:off x="2216020" y="413569"/>
            <a:ext cx="77599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официально-деловым текстам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DA930-A756-2638-A22F-ACD9EC42B331}"/>
              </a:ext>
            </a:extLst>
          </p:cNvPr>
          <p:cNvSpPr txBox="1"/>
          <p:nvPr/>
        </p:nvSpPr>
        <p:spPr>
          <a:xfrm>
            <a:off x="1313284" y="1950846"/>
            <a:ext cx="10975133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Смысловая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однозначность, точность и ясность изложения.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8C6F5D-5A4C-A070-75BE-A145A9319871}"/>
              </a:ext>
            </a:extLst>
          </p:cNvPr>
          <p:cNvSpPr txBox="1"/>
          <p:nvPr/>
        </p:nvSpPr>
        <p:spPr>
          <a:xfrm>
            <a:off x="1313284" y="5425135"/>
            <a:ext cx="8055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Регламентация и стандартизация текста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466690-7FA6-2C09-88C3-39C4D5BEB881}"/>
              </a:ext>
            </a:extLst>
          </p:cNvPr>
          <p:cNvSpPr txBox="1"/>
          <p:nvPr/>
        </p:nvSpPr>
        <p:spPr>
          <a:xfrm>
            <a:off x="1313284" y="2721114"/>
            <a:ext cx="99674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Убедительность и аргументированность, развернутость и полнота изложения информации.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CE4AFC-4A8F-6EE4-8944-44A998A21855}"/>
              </a:ext>
            </a:extLst>
          </p:cNvPr>
          <p:cNvSpPr txBox="1"/>
          <p:nvPr/>
        </p:nvSpPr>
        <p:spPr>
          <a:xfrm>
            <a:off x="1313284" y="3722478"/>
            <a:ext cx="8353230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Стилистическая нейтральность, безличность изложения.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1343DF-BBE2-57C7-8DD9-BDB2E8C0D51D}"/>
              </a:ext>
            </a:extLst>
          </p:cNvPr>
          <p:cNvSpPr txBox="1"/>
          <p:nvPr/>
        </p:nvSpPr>
        <p:spPr>
          <a:xfrm>
            <a:off x="1287234" y="4573689"/>
            <a:ext cx="96175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Безэмоциональность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(отсутствие экспрессивности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3173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Уголки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111</TotalTime>
  <Words>936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Segoe Print</vt:lpstr>
      <vt:lpstr>Times New Roman</vt:lpstr>
      <vt:lpstr>Тема Office</vt:lpstr>
      <vt:lpstr>Уголки</vt:lpstr>
      <vt:lpstr>Стили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Weaver Amily</dc:creator>
  <cp:lastModifiedBy>Weaver Amily</cp:lastModifiedBy>
  <cp:revision>4</cp:revision>
  <dcterms:created xsi:type="dcterms:W3CDTF">2022-11-14T19:46:49Z</dcterms:created>
  <dcterms:modified xsi:type="dcterms:W3CDTF">2023-02-28T21:24:43Z</dcterms:modified>
</cp:coreProperties>
</file>